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446" r:id="rId2"/>
    <p:sldId id="257" r:id="rId3"/>
    <p:sldId id="327" r:id="rId4"/>
    <p:sldId id="429" r:id="rId5"/>
    <p:sldId id="430" r:id="rId6"/>
    <p:sldId id="431" r:id="rId7"/>
    <p:sldId id="432" r:id="rId8"/>
    <p:sldId id="433" r:id="rId9"/>
    <p:sldId id="428" r:id="rId10"/>
    <p:sldId id="388" r:id="rId11"/>
    <p:sldId id="434" r:id="rId12"/>
    <p:sldId id="407" r:id="rId13"/>
    <p:sldId id="435" r:id="rId14"/>
    <p:sldId id="390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9" r:id="rId26"/>
    <p:sldId id="420" r:id="rId27"/>
    <p:sldId id="436" r:id="rId28"/>
    <p:sldId id="438" r:id="rId29"/>
    <p:sldId id="439" r:id="rId30"/>
    <p:sldId id="437" r:id="rId31"/>
    <p:sldId id="441" r:id="rId32"/>
    <p:sldId id="442" r:id="rId33"/>
    <p:sldId id="443" r:id="rId34"/>
    <p:sldId id="445" r:id="rId35"/>
    <p:sldId id="440" r:id="rId36"/>
    <p:sldId id="421" r:id="rId37"/>
    <p:sldId id="422" r:id="rId38"/>
    <p:sldId id="449" r:id="rId39"/>
    <p:sldId id="450" r:id="rId40"/>
    <p:sldId id="492" r:id="rId41"/>
    <p:sldId id="447" r:id="rId42"/>
    <p:sldId id="448" r:id="rId43"/>
    <p:sldId id="256" r:id="rId44"/>
    <p:sldId id="34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/>
    <p:restoredTop sz="78281"/>
  </p:normalViewPr>
  <p:slideViewPr>
    <p:cSldViewPr snapToGrid="0" snapToObjects="1">
      <p:cViewPr varScale="1">
        <p:scale>
          <a:sx n="82" d="100"/>
          <a:sy n="82" d="100"/>
        </p:scale>
        <p:origin x="200" y="30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2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9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𝑑𝑓_𝑛𝑢𝑚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𝑑𝑓_𝑏𝑒𝑡𝑤𝑒𝑒𝑛</a:t>
                </a:r>
                <a:endParaRPr lang="en-US" b="0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𝑑𝑓_𝑑𝑒𝑛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𝑑𝑓_𝑤𝑖𝑡ℎ𝑖𝑛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𝑑𝑓_𝑒𝑟𝑟𝑜𝑟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𝑑𝑓_𝑟𝑒𝑠𝑖𝑑𝑢𝑎𝑙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7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9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9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5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1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8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9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use Cohen’s d here as well for each mean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4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6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50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show a full example of a two-way ANOVA because it is just like one-way but it has multiple things we are testing: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interaction of the two predictors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main effects of each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12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effect of one of the predictors depends on the other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3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5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8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goes from 0 to positive infinite</a:t>
            </a:r>
          </a:p>
          <a:p>
            <a:r>
              <a:rPr lang="en-US" dirty="0"/>
              <a:t>Is based on two different degrees of freedom</a:t>
            </a:r>
          </a:p>
          <a:p>
            <a:r>
              <a:rPr lang="en-US" dirty="0"/>
              <a:t>Only one 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4MhbkWJzK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52443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F statistic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C1D6-B101-6848-8890-90D74F3E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19" y="1575594"/>
            <a:ext cx="6521450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99181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There are several types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40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037"/>
              </p:ext>
            </p:extLst>
          </p:nvPr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2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976E1B-731E-B944-A0B6-C091087F5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52352"/>
              </p:ext>
            </p:extLst>
          </p:nvPr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ANOVA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5159159"/>
            <a:ext cx="736492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072827"/>
            <a:ext cx="3427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Normality of the residuals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537875" y="3421529"/>
            <a:ext cx="1500446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http://localhost:51446/c11b75df-9e29-45fa-b54d-7ef0b3fc4eb5/1/res/01%20anova/resources/7428a81d3e425f69.png">
            <a:extLst>
              <a:ext uri="{FF2B5EF4-FFF2-40B4-BE49-F238E27FC236}">
                <a16:creationId xmlns:a16="http://schemas.microsoft.com/office/drawing/2014/main" id="{BFB92957-8960-ED4A-B7E1-23343656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43" y="2037328"/>
            <a:ext cx="4851757" cy="43126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75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10041" y="3526580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groups should be equal (not strict if each group has similar sample sizes)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DEDE7B-82F8-2B41-94D9-0B9A012F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87526"/>
              </p:ext>
            </p:extLst>
          </p:nvPr>
        </p:nvGraphicFramePr>
        <p:xfrm>
          <a:off x="4760412" y="2095368"/>
          <a:ext cx="696168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22">
                  <a:extLst>
                    <a:ext uri="{9D8B030D-6E8A-4147-A177-3AD203B41FA5}">
                      <a16:colId xmlns:a16="http://schemas.microsoft.com/office/drawing/2014/main" val="12962985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647721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2712936581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84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F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2.86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.051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29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1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106711" y="3229057"/>
            <a:ext cx="108258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</a:t>
            </a: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with ANOVA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One-Way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Two-Way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Q-Q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At least one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 is different than the others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’s are</a:t>
                          </a:r>
                          <a:r>
                            <a:rPr lang="en-US" sz="2400" baseline="0" dirty="0"/>
                            <a:t> the</a:t>
                          </a:r>
                          <a:r>
                            <a:rPr lang="en-US" sz="2400" dirty="0"/>
                            <a:t> same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0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73404" r="-199582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19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E547A0-EF0B-334C-BBF5-39DA022B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43" y="3151418"/>
            <a:ext cx="4468525" cy="32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𝒏𝒖𝒎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where g is number of groups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blipFill>
                <a:blip r:embed="rId3"/>
                <a:stretch>
                  <a:fillRect l="-2368" t="-5195" r="-5789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C35D0A6-91D3-B140-A2D6-BEC6C8B1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3352182"/>
            <a:ext cx="567690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table in the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2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df’s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/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𝒅𝒆𝒏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𝑵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blipFill>
                <a:blip r:embed="rId5"/>
                <a:stretch>
                  <a:fillRect l="-78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build="p" animBg="1"/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74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413616-E984-904C-82B1-19EFC6348939}"/>
              </a:ext>
            </a:extLst>
          </p:cNvPr>
          <p:cNvCxnSpPr>
            <a:cxnSpLocks/>
          </p:cNvCxnSpPr>
          <p:nvPr/>
        </p:nvCxnSpPr>
        <p:spPr>
          <a:xfrm flipV="1">
            <a:off x="3873500" y="2458502"/>
            <a:ext cx="457200" cy="37423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9D145B-5B18-914A-BFF4-A66181377BA3}"/>
              </a:ext>
            </a:extLst>
          </p:cNvPr>
          <p:cNvSpPr txBox="1"/>
          <p:nvPr/>
        </p:nvSpPr>
        <p:spPr>
          <a:xfrm>
            <a:off x="1398077" y="2030879"/>
            <a:ext cx="964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“Sum of Squares” – adding up all the squared deviations (essentially like SD)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29D9-C180-294B-8428-CF7B8B685FC2}"/>
              </a:ext>
            </a:extLst>
          </p:cNvPr>
          <p:cNvCxnSpPr>
            <a:cxnSpLocks/>
          </p:cNvCxnSpPr>
          <p:nvPr/>
        </p:nvCxnSpPr>
        <p:spPr>
          <a:xfrm>
            <a:off x="2679700" y="3634591"/>
            <a:ext cx="571500" cy="1689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C3CE41-EDF2-6D40-A81C-B4D3AC8F7500}"/>
              </a:ext>
            </a:extLst>
          </p:cNvPr>
          <p:cNvSpPr txBox="1"/>
          <p:nvPr/>
        </p:nvSpPr>
        <p:spPr>
          <a:xfrm>
            <a:off x="953577" y="5323661"/>
            <a:ext cx="6885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Gets split by where the variation is coming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Between the groups (the differences in the groups)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Within the groups</a:t>
            </a:r>
          </a:p>
        </p:txBody>
      </p:sp>
    </p:spTree>
    <p:extLst>
      <p:ext uri="{BB962C8B-B14F-4D97-AF65-F5344CB8AC3E}">
        <p14:creationId xmlns:p14="http://schemas.microsoft.com/office/powerpoint/2010/main" val="374867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8E34540-E7F5-C14D-B037-DC72B15D386E}"/>
              </a:ext>
            </a:extLst>
          </p:cNvPr>
          <p:cNvSpPr/>
          <p:nvPr/>
        </p:nvSpPr>
        <p:spPr>
          <a:xfrm>
            <a:off x="3492500" y="1930400"/>
            <a:ext cx="457200" cy="3213100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0B624-B15D-BE47-AB3E-98267F14F5FD}"/>
              </a:ext>
            </a:extLst>
          </p:cNvPr>
          <p:cNvSpPr/>
          <p:nvPr/>
        </p:nvSpPr>
        <p:spPr>
          <a:xfrm>
            <a:off x="6280150" y="4914899"/>
            <a:ext cx="457200" cy="850901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AE4ED-A0CC-1145-9C4E-29CF2C693D14}"/>
              </a:ext>
            </a:extLst>
          </p:cNvPr>
          <p:cNvSpPr txBox="1"/>
          <p:nvPr/>
        </p:nvSpPr>
        <p:spPr>
          <a:xfrm>
            <a:off x="4060825" y="5119469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5EC49-4D88-F546-8ABE-D4108FA7666F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1039757" y="3236585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</p:spTree>
    <p:extLst>
      <p:ext uri="{BB962C8B-B14F-4D97-AF65-F5344CB8AC3E}">
        <p14:creationId xmlns:p14="http://schemas.microsoft.com/office/powerpoint/2010/main" val="163102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9755159" y="4082776"/>
            <a:ext cx="216228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Between Groups variation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7DF6F-0AE4-D449-A588-E79ADF3B5056}"/>
              </a:ext>
            </a:extLst>
          </p:cNvPr>
          <p:cNvCxnSpPr/>
          <p:nvPr/>
        </p:nvCxnSpPr>
        <p:spPr>
          <a:xfrm>
            <a:off x="4076700" y="3236585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8A6E48-8E96-8B4B-A506-D140DE460472}"/>
              </a:ext>
            </a:extLst>
          </p:cNvPr>
          <p:cNvCxnSpPr/>
          <p:nvPr/>
        </p:nvCxnSpPr>
        <p:spPr>
          <a:xfrm>
            <a:off x="7175500" y="5397500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AE71B9C0-D87D-3540-A120-EE34B0C531AB}"/>
              </a:ext>
            </a:extLst>
          </p:cNvPr>
          <p:cNvSpPr/>
          <p:nvPr/>
        </p:nvSpPr>
        <p:spPr>
          <a:xfrm>
            <a:off x="9151541" y="3236585"/>
            <a:ext cx="284559" cy="2160915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AF321-8B75-6F44-A8E3-D0185692ADB7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27383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555F-60D1-0B43-AFD1-FD453499E4ED}"/>
              </a:ext>
            </a:extLst>
          </p:cNvPr>
          <p:cNvCxnSpPr>
            <a:cxnSpLocks/>
          </p:cNvCxnSpPr>
          <p:nvPr/>
        </p:nvCxnSpPr>
        <p:spPr>
          <a:xfrm>
            <a:off x="6686452" y="4788853"/>
            <a:ext cx="1568352" cy="73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74122-8EDA-3C42-9BD4-CAABA95208E6}"/>
              </a:ext>
            </a:extLst>
          </p:cNvPr>
          <p:cNvSpPr txBox="1"/>
          <p:nvPr/>
        </p:nvSpPr>
        <p:spPr>
          <a:xfrm>
            <a:off x="7470628" y="5648157"/>
            <a:ext cx="1942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are all ratios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5E8A3-C2FA-554C-88FB-C9E5145A52DE}"/>
              </a:ext>
            </a:extLst>
          </p:cNvPr>
          <p:cNvCxnSpPr>
            <a:cxnSpLocks/>
          </p:cNvCxnSpPr>
          <p:nvPr/>
        </p:nvCxnSpPr>
        <p:spPr>
          <a:xfrm>
            <a:off x="7747000" y="4170333"/>
            <a:ext cx="507804" cy="135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31798" y="5324991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Is the amount of difference in the means big compared to how much variability there is in the groups?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D72AF-58F1-C34D-B6D4-E23092F26BA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5580150" y="5832823"/>
            <a:ext cx="189047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87F33-1CF1-1842-8A66-4350913941CC}"/>
              </a:ext>
            </a:extLst>
          </p:cNvPr>
          <p:cNvSpPr txBox="1"/>
          <p:nvPr/>
        </p:nvSpPr>
        <p:spPr>
          <a:xfrm rot="21300587">
            <a:off x="6177287" y="5886775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55290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659198" y="1824280"/>
            <a:ext cx="524835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F-statistic and p-value tell you if one of the groups is different than the others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EB386-CFF7-1248-97CD-2D717754EAE9}"/>
              </a:ext>
            </a:extLst>
          </p:cNvPr>
          <p:cNvSpPr txBox="1"/>
          <p:nvPr/>
        </p:nvSpPr>
        <p:spPr>
          <a:xfrm>
            <a:off x="857222" y="4346716"/>
            <a:ext cx="52483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But it doesn’t tell you which ones are different...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6597622" y="3813316"/>
            <a:ext cx="524835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</a:rPr>
              <a:t>Post Hoc Tests</a:t>
            </a:r>
          </a:p>
        </p:txBody>
      </p:sp>
    </p:spTree>
    <p:extLst>
      <p:ext uri="{BB962C8B-B14F-4D97-AF65-F5344CB8AC3E}">
        <p14:creationId xmlns:p14="http://schemas.microsoft.com/office/powerpoint/2010/main" val="6793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uiExpan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3562322" y="1463816"/>
            <a:ext cx="5248352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</a:t>
            </a:r>
          </a:p>
          <a:p>
            <a:pPr algn="ctr"/>
            <a:r>
              <a:rPr lang="en-US" sz="4400" b="1" dirty="0">
                <a:solidFill>
                  <a:schemeClr val="accent6"/>
                </a:solidFill>
              </a:rPr>
              <a:t>(or Contrasts)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E8B5-6D7B-BF41-AB86-8197BF95A582}"/>
              </a:ext>
            </a:extLst>
          </p:cNvPr>
          <p:cNvSpPr txBox="1"/>
          <p:nvPr/>
        </p:nvSpPr>
        <p:spPr>
          <a:xfrm>
            <a:off x="901700" y="3424635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Post hoc </a:t>
            </a:r>
            <a:r>
              <a:rPr lang="en-US" sz="2800" dirty="0"/>
              <a:t>usually refers to comparing all groups with each other (and making an adjustment for the multiple comparisons)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B097-8BDD-1544-855C-9B0A152E6FB4}"/>
              </a:ext>
            </a:extLst>
          </p:cNvPr>
          <p:cNvSpPr txBox="1"/>
          <p:nvPr/>
        </p:nvSpPr>
        <p:spPr>
          <a:xfrm>
            <a:off x="901700" y="4887974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Contrasts </a:t>
            </a:r>
            <a:r>
              <a:rPr lang="en-US" sz="2800" dirty="0"/>
              <a:t>usually refers to comparing some of the groups with each other (or a combination of groups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3322765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81405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23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964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50FEC9-4B54-6C4A-A097-14B4DA67D5C4}"/>
              </a:ext>
            </a:extLst>
          </p:cNvPr>
          <p:cNvCxnSpPr/>
          <p:nvPr/>
        </p:nvCxnSpPr>
        <p:spPr>
          <a:xfrm>
            <a:off x="9220200" y="3467100"/>
            <a:ext cx="609600" cy="1739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887738-3C63-B746-82C3-981B5854ADF5}"/>
              </a:ext>
            </a:extLst>
          </p:cNvPr>
          <p:cNvSpPr txBox="1"/>
          <p:nvPr/>
        </p:nvSpPr>
        <p:spPr>
          <a:xfrm>
            <a:off x="4733848" y="5378966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much of the variability is accounted for by the groups vs everything else?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86F27-9E99-3A49-BCEE-649C14083802}"/>
              </a:ext>
            </a:extLst>
          </p:cNvPr>
          <p:cNvCxnSpPr/>
          <p:nvPr/>
        </p:nvCxnSpPr>
        <p:spPr>
          <a:xfrm flipH="1">
            <a:off x="8902700" y="4023519"/>
            <a:ext cx="863600" cy="128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C59B3-1803-AD40-AA5B-202C20D23DE4}"/>
              </a:ext>
            </a:extLst>
          </p:cNvPr>
          <p:cNvSpPr txBox="1"/>
          <p:nvPr/>
        </p:nvSpPr>
        <p:spPr>
          <a:xfrm>
            <a:off x="9334500" y="4623277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24425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111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sizes for ANOVA is “Eta Squared”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blipFill>
                <a:blip r:embed="rId3"/>
                <a:stretch>
                  <a:fillRect l="-1591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645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1765" r="-235556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around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382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42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One-Way and Two-Way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A6E5-C2FE-634E-8AEF-7AB3DE115F7E}"/>
              </a:ext>
            </a:extLst>
          </p:cNvPr>
          <p:cNvSpPr/>
          <p:nvPr/>
        </p:nvSpPr>
        <p:spPr>
          <a:xfrm>
            <a:off x="170481" y="4140199"/>
            <a:ext cx="5361552" cy="1786791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0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1756871" y="588193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One-Way</a:t>
            </a:r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 vs. </a:t>
            </a:r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Two-Way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9AE7D-ADAA-0848-B224-C96851D1774C}"/>
              </a:ext>
            </a:extLst>
          </p:cNvPr>
          <p:cNvSpPr txBox="1"/>
          <p:nvPr/>
        </p:nvSpPr>
        <p:spPr>
          <a:xfrm>
            <a:off x="116114" y="2104078"/>
            <a:ext cx="4804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One-way ANOVA has one 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87829-40F8-F948-B886-DE2CCD26B691}"/>
              </a:ext>
            </a:extLst>
          </p:cNvPr>
          <p:cNvSpPr txBox="1"/>
          <p:nvPr/>
        </p:nvSpPr>
        <p:spPr>
          <a:xfrm>
            <a:off x="6836229" y="2104077"/>
            <a:ext cx="50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Two-way ANOVA has two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A086A-B0D3-8C4A-AB2B-B0B5E15BD828}"/>
              </a:ext>
            </a:extLst>
          </p:cNvPr>
          <p:cNvSpPr txBox="1"/>
          <p:nvPr/>
        </p:nvSpPr>
        <p:spPr>
          <a:xfrm>
            <a:off x="116114" y="3627388"/>
            <a:ext cx="4804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on one 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7C52-CB08-D745-885F-DB1CF6D4528A}"/>
              </a:ext>
            </a:extLst>
          </p:cNvPr>
          <p:cNvSpPr txBox="1"/>
          <p:nvPr/>
        </p:nvSpPr>
        <p:spPr>
          <a:xfrm>
            <a:off x="6836229" y="3609247"/>
            <a:ext cx="50509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for both predictors (and their combinations)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5FADA-FF89-2248-8979-3FD5B4A9D2E4}"/>
              </a:ext>
            </a:extLst>
          </p:cNvPr>
          <p:cNvSpPr txBox="1"/>
          <p:nvPr/>
        </p:nvSpPr>
        <p:spPr>
          <a:xfrm>
            <a:off x="3546409" y="6209959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“Interaction”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167A5-FB57-2249-B973-F0D02F94537F}"/>
              </a:ext>
            </a:extLst>
          </p:cNvPr>
          <p:cNvCxnSpPr>
            <a:stCxn id="6" idx="3"/>
          </p:cNvCxnSpPr>
          <p:nvPr/>
        </p:nvCxnSpPr>
        <p:spPr>
          <a:xfrm flipV="1">
            <a:off x="6294277" y="6209959"/>
            <a:ext cx="541952" cy="26161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7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6484B-D79E-F14D-9E7C-88C0472CA474}"/>
              </a:ext>
            </a:extLst>
          </p:cNvPr>
          <p:cNvSpPr/>
          <p:nvPr/>
        </p:nvSpPr>
        <p:spPr>
          <a:xfrm>
            <a:off x="4279900" y="368300"/>
            <a:ext cx="7912100" cy="64897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5E818-CC95-024C-98DF-A9619B83A82B}"/>
              </a:ext>
            </a:extLst>
          </p:cNvPr>
          <p:cNvSpPr/>
          <p:nvPr/>
        </p:nvSpPr>
        <p:spPr>
          <a:xfrm>
            <a:off x="0" y="2387600"/>
            <a:ext cx="42799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6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CA95E-ADCA-F542-9607-BB6EBFD5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8"/>
          <a:stretch/>
        </p:blipFill>
        <p:spPr>
          <a:xfrm>
            <a:off x="4333760" y="1226289"/>
            <a:ext cx="7858242" cy="5194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049"/>
            <a:ext cx="10515600" cy="83724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3EA56-ADA9-5948-99BD-9766F1EB58C0}"/>
              </a:ext>
            </a:extLst>
          </p:cNvPr>
          <p:cNvSpPr txBox="1"/>
          <p:nvPr/>
        </p:nvSpPr>
        <p:spPr>
          <a:xfrm>
            <a:off x="970552" y="2540987"/>
            <a:ext cx="3363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When the effect of a predictor depends on another</a:t>
            </a:r>
          </a:p>
        </p:txBody>
      </p:sp>
    </p:spTree>
    <p:extLst>
      <p:ext uri="{BB962C8B-B14F-4D97-AF65-F5344CB8AC3E}">
        <p14:creationId xmlns:p14="http://schemas.microsoft.com/office/powerpoint/2010/main" val="8732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282550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B1FAB-D00D-C64C-BC45-441073EC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3" y="3429000"/>
            <a:ext cx="5446486" cy="27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9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937D9-5825-B64A-8BE3-DD182F38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452563"/>
            <a:ext cx="10121900" cy="2387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https://youtu.be/h4MhbkWJzKk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294065" y="4465534"/>
            <a:ext cx="36038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Hypothesis Test with ANOVA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(One-Way and Two-Way)</a:t>
            </a:r>
          </a:p>
        </p:txBody>
      </p:sp>
    </p:spTree>
    <p:extLst>
      <p:ext uri="{BB962C8B-B14F-4D97-AF65-F5344CB8AC3E}">
        <p14:creationId xmlns:p14="http://schemas.microsoft.com/office/powerpoint/2010/main" val="73048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2387600"/>
            <a:ext cx="43815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8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041900"/>
            <a:ext cx="4381500" cy="18161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162300" y="4559300"/>
            <a:ext cx="1219200" cy="482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0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156200"/>
            <a:ext cx="3454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5461000" y="5156200"/>
            <a:ext cx="19685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454400" y="6007100"/>
            <a:ext cx="2006600" cy="8509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alysis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riance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9B397-B0C8-1748-B24D-92F67CBEC963}"/>
              </a:ext>
            </a:extLst>
          </p:cNvPr>
          <p:cNvSpPr/>
          <p:nvPr/>
        </p:nvSpPr>
        <p:spPr>
          <a:xfrm>
            <a:off x="838200" y="1692276"/>
            <a:ext cx="10515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It is a whole class of methods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Generally used with experimental designs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Has similar assumptions to t-test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Gives an “omnibus” result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E403B-5C3A-9F48-A17F-F56745B2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81" y="2384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12727E-EDD0-F543-8B39-A4A8F2BAD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48706"/>
              </p:ext>
            </p:extLst>
          </p:nvPr>
        </p:nvGraphicFramePr>
        <p:xfrm>
          <a:off x="838200" y="4292659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79568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012831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0855837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7429103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984001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356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 of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7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9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95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1574</Words>
  <Application>Microsoft Macintosh PowerPoint</Application>
  <PresentationFormat>Widescreen</PresentationFormat>
  <Paragraphs>509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VAriance</vt:lpstr>
      <vt:lpstr>The F statistic</vt:lpstr>
      <vt:lpstr>PowerPoint Presentation</vt:lpstr>
      <vt:lpstr>PowerPoint Presentation</vt:lpstr>
      <vt:lpstr>PowerPoint Presentation</vt:lpstr>
      <vt:lpstr>Hypothesis Testing with ANOVA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an Effect Size and Describe it</vt:lpstr>
      <vt:lpstr>Interpreting the results</vt:lpstr>
      <vt:lpstr>PowerPoint Presentation</vt:lpstr>
      <vt:lpstr>PowerPoint Presentation</vt:lpstr>
      <vt:lpstr>Interactions</vt:lpstr>
      <vt:lpstr>PowerPoint Presentation</vt:lpstr>
      <vt:lpstr>PowerPoint Presentation</vt:lpstr>
      <vt:lpstr>https://youtu.be/h4MhbkWJzKk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310</cp:revision>
  <cp:lastPrinted>2018-01-24T21:23:57Z</cp:lastPrinted>
  <dcterms:created xsi:type="dcterms:W3CDTF">2017-12-29T23:46:42Z</dcterms:created>
  <dcterms:modified xsi:type="dcterms:W3CDTF">2019-12-20T07:23:13Z</dcterms:modified>
</cp:coreProperties>
</file>